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8" r:id="rId3"/>
    <p:sldId id="261" r:id="rId4"/>
    <p:sldId id="262" r:id="rId5"/>
    <p:sldId id="264" r:id="rId6"/>
    <p:sldId id="277" r:id="rId7"/>
    <p:sldId id="278" r:id="rId8"/>
    <p:sldId id="279" r:id="rId9"/>
    <p:sldId id="280" r:id="rId10"/>
    <p:sldId id="281" r:id="rId11"/>
    <p:sldId id="282" r:id="rId12"/>
    <p:sldId id="284" r:id="rId13"/>
    <p:sldId id="270" r:id="rId14"/>
    <p:sldId id="273" r:id="rId15"/>
  </p:sldIdLst>
  <p:sldSz cx="18288000" cy="10287000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aytone One" pitchFamily="2" charset="77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4118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7362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1971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7537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170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364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8365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7167" y="7652680"/>
            <a:ext cx="3633717" cy="47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403800" y="3631750"/>
            <a:ext cx="13622835" cy="16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9475" y="-11657525"/>
            <a:ext cx="3600025" cy="1426078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/>
          <p:nvPr/>
        </p:nvSpPr>
        <p:spPr>
          <a:xfrm>
            <a:off x="13039619" y="-1051404"/>
            <a:ext cx="8439362" cy="6030308"/>
          </a:xfrm>
          <a:custGeom>
            <a:avLst/>
            <a:gdLst/>
            <a:ahLst/>
            <a:cxnLst/>
            <a:rect l="l" t="t" r="r" b="b"/>
            <a:pathLst>
              <a:path w="8439362" h="6030308" extrusionOk="0">
                <a:moveTo>
                  <a:pt x="0" y="0"/>
                </a:moveTo>
                <a:lnTo>
                  <a:pt x="8439362" y="0"/>
                </a:lnTo>
                <a:lnTo>
                  <a:pt x="8439362" y="6030308"/>
                </a:lnTo>
                <a:lnTo>
                  <a:pt x="0" y="60303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88" name="Google Shape;88;p13"/>
          <p:cNvSpPr/>
          <p:nvPr/>
        </p:nvSpPr>
        <p:spPr>
          <a:xfrm rot="10800000" flipH="1">
            <a:off x="-3303437" y="7652673"/>
            <a:ext cx="8439362" cy="6030308"/>
          </a:xfrm>
          <a:custGeom>
            <a:avLst/>
            <a:gdLst/>
            <a:ahLst/>
            <a:cxnLst/>
            <a:rect l="l" t="t" r="r" b="b"/>
            <a:pathLst>
              <a:path w="8439362" h="6030308" extrusionOk="0">
                <a:moveTo>
                  <a:pt x="8439361" y="0"/>
                </a:moveTo>
                <a:lnTo>
                  <a:pt x="0" y="0"/>
                </a:lnTo>
                <a:lnTo>
                  <a:pt x="0" y="6030307"/>
                </a:lnTo>
                <a:lnTo>
                  <a:pt x="8439361" y="6030307"/>
                </a:lnTo>
                <a:lnTo>
                  <a:pt x="8439361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89" name="Google Shape;89;p13"/>
          <p:cNvSpPr/>
          <p:nvPr/>
        </p:nvSpPr>
        <p:spPr>
          <a:xfrm>
            <a:off x="13152076" y="7652673"/>
            <a:ext cx="8170623" cy="8096345"/>
          </a:xfrm>
          <a:custGeom>
            <a:avLst/>
            <a:gdLst/>
            <a:ahLst/>
            <a:cxnLst/>
            <a:rect l="l" t="t" r="r" b="b"/>
            <a:pathLst>
              <a:path w="8170623" h="8096345" extrusionOk="0">
                <a:moveTo>
                  <a:pt x="0" y="0"/>
                </a:moveTo>
                <a:lnTo>
                  <a:pt x="8170623" y="0"/>
                </a:lnTo>
                <a:lnTo>
                  <a:pt x="8170623" y="8096344"/>
                </a:lnTo>
                <a:lnTo>
                  <a:pt x="0" y="809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90" name="Google Shape;90;p13"/>
          <p:cNvSpPr/>
          <p:nvPr/>
        </p:nvSpPr>
        <p:spPr>
          <a:xfrm>
            <a:off x="-3034699" y="-5461944"/>
            <a:ext cx="8170623" cy="8096345"/>
          </a:xfrm>
          <a:custGeom>
            <a:avLst/>
            <a:gdLst/>
            <a:ahLst/>
            <a:cxnLst/>
            <a:rect l="l" t="t" r="r" b="b"/>
            <a:pathLst>
              <a:path w="8170623" h="8096345" extrusionOk="0">
                <a:moveTo>
                  <a:pt x="0" y="0"/>
                </a:moveTo>
                <a:lnTo>
                  <a:pt x="8170623" y="0"/>
                </a:lnTo>
                <a:lnTo>
                  <a:pt x="8170623" y="8096344"/>
                </a:lnTo>
                <a:lnTo>
                  <a:pt x="0" y="809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91" name="Google Shape;91;p13"/>
          <p:cNvSpPr txBox="1"/>
          <p:nvPr/>
        </p:nvSpPr>
        <p:spPr>
          <a:xfrm>
            <a:off x="2292367" y="2677005"/>
            <a:ext cx="13569600" cy="4901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18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MAKE API DOCMENTATION USING .NET CORE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443790" y="3253292"/>
            <a:ext cx="14718632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Will going to add the properties following:</a:t>
            </a:r>
          </a:p>
          <a:p>
            <a:pPr lvl="1">
              <a:lnSpc>
                <a:spcPct val="120000"/>
              </a:lnSpc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Name: </a:t>
            </a: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</a:rPr>
              <a:t>ASPNETCORE_ENVIRONMENT</a:t>
            </a:r>
          </a:p>
          <a:p>
            <a:pPr lvl="1">
              <a:lnSpc>
                <a:spcPct val="120000"/>
              </a:lnSpc>
            </a:pPr>
            <a:r>
              <a:rPr lang="en-US" sz="60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</a:t>
            </a: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lue: Staging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4743DA-11FC-586D-81E3-C7215ABF4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3306" y="5996548"/>
            <a:ext cx="9775912" cy="332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9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547249-660F-6F93-D626-1CB1AF4AEE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1614" y="4389788"/>
            <a:ext cx="10630905" cy="36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24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443790" y="3253292"/>
            <a:ext cx="1471863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Close it and then apply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4743DA-11FC-586D-81E3-C7215ABF4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9411" y="4942737"/>
            <a:ext cx="9775912" cy="33244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D46F9B-F2E3-D6A6-7C50-99F0237971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7642" y="4409798"/>
            <a:ext cx="2941387" cy="439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68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7"/>
          <p:cNvSpPr/>
          <p:nvPr/>
        </p:nvSpPr>
        <p:spPr>
          <a:xfrm>
            <a:off x="12616241" y="-1545762"/>
            <a:ext cx="8242267" cy="6689262"/>
          </a:xfrm>
          <a:custGeom>
            <a:avLst/>
            <a:gdLst/>
            <a:ahLst/>
            <a:cxnLst/>
            <a:rect l="l" t="t" r="r" b="b"/>
            <a:pathLst>
              <a:path w="8242267" h="6689262" extrusionOk="0">
                <a:moveTo>
                  <a:pt x="0" y="0"/>
                </a:moveTo>
                <a:lnTo>
                  <a:pt x="8242267" y="0"/>
                </a:lnTo>
                <a:lnTo>
                  <a:pt x="8242267" y="6689262"/>
                </a:lnTo>
                <a:lnTo>
                  <a:pt x="0" y="6689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3214"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pic>
        <p:nvPicPr>
          <p:cNvPr id="341" name="Google Shape;341;p27"/>
          <p:cNvPicPr preferRelativeResize="0"/>
          <p:nvPr/>
        </p:nvPicPr>
        <p:blipFill rotWithShape="1">
          <a:blip r:embed="rId4">
            <a:alphaModFix amt="47000"/>
          </a:blip>
          <a:srcRect t="40613" b="40613"/>
          <a:stretch/>
        </p:blipFill>
        <p:spPr>
          <a:xfrm>
            <a:off x="0" y="5143500"/>
            <a:ext cx="1828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7"/>
          <p:cNvSpPr txBox="1"/>
          <p:nvPr/>
        </p:nvSpPr>
        <p:spPr>
          <a:xfrm>
            <a:off x="256135" y="554954"/>
            <a:ext cx="13363611" cy="195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65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Where can I see it?</a:t>
            </a:r>
          </a:p>
        </p:txBody>
      </p:sp>
      <p:sp>
        <p:nvSpPr>
          <p:cNvPr id="343" name="Google Shape;343;p27"/>
          <p:cNvSpPr txBox="1"/>
          <p:nvPr/>
        </p:nvSpPr>
        <p:spPr>
          <a:xfrm>
            <a:off x="817610" y="2736168"/>
            <a:ext cx="7868700" cy="149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 using this example URL: </a:t>
            </a:r>
          </a:p>
          <a:p>
            <a:pPr marL="0" marR="0" lvl="1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237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1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http://localhost:5245/</a:t>
            </a:r>
            <a:r>
              <a:rPr lang="en-US" sz="3600" b="1" i="0" u="none" strike="noStrike" cap="none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redoc</a:t>
            </a:r>
            <a:r>
              <a:rPr lang="en-US" sz="3600" b="1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endParaRPr sz="24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7675" y="0"/>
            <a:ext cx="42037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75" y="0"/>
            <a:ext cx="42037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0"/>
          <p:cNvPicPr preferRelativeResize="0"/>
          <p:nvPr/>
        </p:nvPicPr>
        <p:blipFill rotWithShape="1">
          <a:blip r:embed="rId5">
            <a:alphaModFix amt="47000"/>
          </a:blip>
          <a:srcRect t="13163" b="17411"/>
          <a:stretch/>
        </p:blipFill>
        <p:spPr>
          <a:xfrm>
            <a:off x="4196889" y="0"/>
            <a:ext cx="9890787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0"/>
          <p:cNvSpPr txBox="1"/>
          <p:nvPr/>
        </p:nvSpPr>
        <p:spPr>
          <a:xfrm>
            <a:off x="5260240" y="3103311"/>
            <a:ext cx="7767600" cy="39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352" b="0" i="0" u="none" strike="noStrike" cap="none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 amt="60000"/>
          </a:blip>
          <a:srcRect t="7812" b="7811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0" y="6475320"/>
            <a:ext cx="5262362" cy="5565960"/>
          </a:xfrm>
          <a:custGeom>
            <a:avLst/>
            <a:gdLst/>
            <a:ahLst/>
            <a:cxnLst/>
            <a:rect l="l" t="t" r="r" b="b"/>
            <a:pathLst>
              <a:path w="5262362" h="5565960" extrusionOk="0">
                <a:moveTo>
                  <a:pt x="0" y="0"/>
                </a:moveTo>
                <a:lnTo>
                  <a:pt x="5262362" y="0"/>
                </a:lnTo>
                <a:lnTo>
                  <a:pt x="5262362" y="5565960"/>
                </a:lnTo>
                <a:lnTo>
                  <a:pt x="0" y="55659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6957" y="1201050"/>
            <a:ext cx="10775187" cy="78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/>
          <p:nvPr/>
        </p:nvSpPr>
        <p:spPr>
          <a:xfrm>
            <a:off x="14124615" y="-60815"/>
            <a:ext cx="5262362" cy="5565960"/>
          </a:xfrm>
          <a:custGeom>
            <a:avLst/>
            <a:gdLst/>
            <a:ahLst/>
            <a:cxnLst/>
            <a:rect l="l" t="t" r="r" b="b"/>
            <a:pathLst>
              <a:path w="5262362" h="5565960" extrusionOk="0">
                <a:moveTo>
                  <a:pt x="0" y="0"/>
                </a:moveTo>
                <a:lnTo>
                  <a:pt x="5262362" y="0"/>
                </a:lnTo>
                <a:lnTo>
                  <a:pt x="5262362" y="5565960"/>
                </a:lnTo>
                <a:lnTo>
                  <a:pt x="0" y="55659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13" name="Google Shape;113;p15"/>
          <p:cNvSpPr txBox="1"/>
          <p:nvPr/>
        </p:nvSpPr>
        <p:spPr>
          <a:xfrm>
            <a:off x="7001162" y="4008571"/>
            <a:ext cx="5722800" cy="3586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84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What is API Doc?</a:t>
            </a:r>
            <a:endParaRPr dirty="0"/>
          </a:p>
          <a:p>
            <a:pPr marL="0" marR="0" lvl="1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84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How to Implement it?</a:t>
            </a:r>
            <a:endParaRPr dirty="0"/>
          </a:p>
          <a:p>
            <a:pPr marL="0" marR="0" lvl="1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84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Where can I see it?</a:t>
            </a:r>
            <a:endParaRPr dirty="0"/>
          </a:p>
        </p:txBody>
      </p:sp>
      <p:sp>
        <p:nvSpPr>
          <p:cNvPr id="114" name="Google Shape;114;p15"/>
          <p:cNvSpPr txBox="1"/>
          <p:nvPr/>
        </p:nvSpPr>
        <p:spPr>
          <a:xfrm>
            <a:off x="4796112" y="2563171"/>
            <a:ext cx="8709900" cy="1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390" b="0" i="0" u="none" strike="noStrike" cap="none">
                <a:solidFill>
                  <a:srgbClr val="182F70"/>
                </a:solidFill>
                <a:latin typeface="Paytone One"/>
                <a:ea typeface="Paytone One"/>
                <a:cs typeface="Paytone One"/>
                <a:sym typeface="Paytone One"/>
              </a:rPr>
              <a:t>AGENDA</a:t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12936804" y="5438438"/>
            <a:ext cx="1138596" cy="1815153"/>
          </a:xfrm>
          <a:custGeom>
            <a:avLst/>
            <a:gdLst/>
            <a:ahLst/>
            <a:cxnLst/>
            <a:rect l="l" t="t" r="r" b="b"/>
            <a:pathLst>
              <a:path w="1138596" h="1815153" extrusionOk="0">
                <a:moveTo>
                  <a:pt x="0" y="0"/>
                </a:moveTo>
                <a:lnTo>
                  <a:pt x="1138597" y="0"/>
                </a:lnTo>
                <a:lnTo>
                  <a:pt x="1138597" y="1815154"/>
                </a:lnTo>
                <a:lnTo>
                  <a:pt x="0" y="18151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16" name="Google Shape;116;p15"/>
          <p:cNvSpPr txBox="1"/>
          <p:nvPr/>
        </p:nvSpPr>
        <p:spPr>
          <a:xfrm>
            <a:off x="5262362" y="4045170"/>
            <a:ext cx="1738800" cy="360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99" b="0" i="0" u="none" strike="noStrike" cap="none" dirty="0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01</a:t>
            </a:r>
            <a:endParaRPr dirty="0"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99" b="0" i="0" u="none" strike="noStrike" cap="none" dirty="0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02</a:t>
            </a:r>
            <a:endParaRPr dirty="0"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99" b="0" i="0" u="none" strike="noStrike" cap="none" dirty="0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03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-3190981" y="-181860"/>
            <a:ext cx="8439362" cy="6030308"/>
          </a:xfrm>
          <a:custGeom>
            <a:avLst/>
            <a:gdLst/>
            <a:ahLst/>
            <a:cxnLst/>
            <a:rect l="l" t="t" r="r" b="b"/>
            <a:pathLst>
              <a:path w="8439362" h="6030308" extrusionOk="0">
                <a:moveTo>
                  <a:pt x="0" y="0"/>
                </a:moveTo>
                <a:lnTo>
                  <a:pt x="8439362" y="0"/>
                </a:lnTo>
                <a:lnTo>
                  <a:pt x="8439362" y="6030308"/>
                </a:lnTo>
                <a:lnTo>
                  <a:pt x="0" y="60303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48" name="Google Shape;148;p18"/>
          <p:cNvSpPr/>
          <p:nvPr/>
        </p:nvSpPr>
        <p:spPr>
          <a:xfrm rot="5400000">
            <a:off x="-3868978" y="7052975"/>
            <a:ext cx="8439362" cy="6030308"/>
          </a:xfrm>
          <a:custGeom>
            <a:avLst/>
            <a:gdLst/>
            <a:ahLst/>
            <a:cxnLst/>
            <a:rect l="l" t="t" r="r" b="b"/>
            <a:pathLst>
              <a:path w="8439362" h="6030308" extrusionOk="0">
                <a:moveTo>
                  <a:pt x="0" y="0"/>
                </a:moveTo>
                <a:lnTo>
                  <a:pt x="8439362" y="0"/>
                </a:lnTo>
                <a:lnTo>
                  <a:pt x="8439362" y="6030307"/>
                </a:lnTo>
                <a:lnTo>
                  <a:pt x="0" y="60303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49" name="Google Shape;149;p18"/>
          <p:cNvSpPr/>
          <p:nvPr/>
        </p:nvSpPr>
        <p:spPr>
          <a:xfrm>
            <a:off x="882639" y="2355211"/>
            <a:ext cx="9778432" cy="7396051"/>
          </a:xfrm>
          <a:custGeom>
            <a:avLst/>
            <a:gdLst/>
            <a:ahLst/>
            <a:cxnLst/>
            <a:rect l="l" t="t" r="r" b="b"/>
            <a:pathLst>
              <a:path w="9778432" h="7396051" extrusionOk="0">
                <a:moveTo>
                  <a:pt x="0" y="0"/>
                </a:moveTo>
                <a:lnTo>
                  <a:pt x="9778433" y="0"/>
                </a:lnTo>
                <a:lnTo>
                  <a:pt x="9778433" y="7396050"/>
                </a:lnTo>
                <a:lnTo>
                  <a:pt x="0" y="73960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50" name="Google Shape;150;p18"/>
          <p:cNvSpPr/>
          <p:nvPr/>
        </p:nvSpPr>
        <p:spPr>
          <a:xfrm>
            <a:off x="16773352" y="-181860"/>
            <a:ext cx="8439362" cy="6030308"/>
          </a:xfrm>
          <a:custGeom>
            <a:avLst/>
            <a:gdLst/>
            <a:ahLst/>
            <a:cxnLst/>
            <a:rect l="l" t="t" r="r" b="b"/>
            <a:pathLst>
              <a:path w="8439362" h="6030308" extrusionOk="0">
                <a:moveTo>
                  <a:pt x="0" y="0"/>
                </a:moveTo>
                <a:lnTo>
                  <a:pt x="8439362" y="0"/>
                </a:lnTo>
                <a:lnTo>
                  <a:pt x="8439362" y="6030308"/>
                </a:lnTo>
                <a:lnTo>
                  <a:pt x="0" y="60303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51" name="Google Shape;151;p18"/>
          <p:cNvSpPr txBox="1"/>
          <p:nvPr/>
        </p:nvSpPr>
        <p:spPr>
          <a:xfrm>
            <a:off x="3365857" y="496309"/>
            <a:ext cx="11556286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dirty="0">
                <a:solidFill>
                  <a:srgbClr val="FFCA04"/>
                </a:solidFill>
                <a:latin typeface="Paytone One"/>
                <a:sym typeface="Paytone One"/>
              </a:rPr>
              <a:t>WHAT IS API DOC?</a:t>
            </a:r>
            <a:endParaRPr lang="en-US" dirty="0"/>
          </a:p>
        </p:txBody>
      </p:sp>
      <p:sp>
        <p:nvSpPr>
          <p:cNvPr id="153" name="Google Shape;153;p18"/>
          <p:cNvSpPr txBox="1"/>
          <p:nvPr/>
        </p:nvSpPr>
        <p:spPr>
          <a:xfrm>
            <a:off x="12304981" y="2804719"/>
            <a:ext cx="4698085" cy="529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rPr>
              <a:t>DEFINITION</a:t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12304981" y="6111260"/>
            <a:ext cx="4698085" cy="529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rPr>
              <a:t>PURPOSE</a:t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12304981" y="3534581"/>
            <a:ext cx="4468500" cy="2478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API documentation is a comprehensive manual that contains instructions on how to effectively use and integrate with an Application Programming Interface (API).</a:t>
            </a:r>
            <a:endParaRPr dirty="0"/>
          </a:p>
        </p:txBody>
      </p:sp>
      <p:sp>
        <p:nvSpPr>
          <p:cNvPr id="156" name="Google Shape;156;p18"/>
          <p:cNvSpPr txBox="1"/>
          <p:nvPr/>
        </p:nvSpPr>
        <p:spPr>
          <a:xfrm>
            <a:off x="12304981" y="6841123"/>
            <a:ext cx="4468500" cy="82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3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Ease of Use</a:t>
            </a:r>
          </a:p>
          <a:p>
            <a: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3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Developer Support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CD4E8F-F39D-4A44-A63C-46C2441364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4141" y="2833294"/>
            <a:ext cx="7772400" cy="18864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936199-6104-0E91-2FD8-0753F76DDF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7721" y="4806788"/>
            <a:ext cx="5696800" cy="27347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6643136" y="2603067"/>
            <a:ext cx="4824284" cy="6137326"/>
          </a:xfrm>
          <a:custGeom>
            <a:avLst/>
            <a:gdLst/>
            <a:ahLst/>
            <a:cxnLst/>
            <a:rect l="l" t="t" r="r" b="b"/>
            <a:pathLst>
              <a:path w="1270593" h="1616415" extrusionOk="0">
                <a:moveTo>
                  <a:pt x="22467" y="0"/>
                </a:moveTo>
                <a:lnTo>
                  <a:pt x="1248126" y="0"/>
                </a:lnTo>
                <a:cubicBezTo>
                  <a:pt x="1260534" y="0"/>
                  <a:pt x="1270593" y="10059"/>
                  <a:pt x="1270593" y="22467"/>
                </a:cubicBezTo>
                <a:lnTo>
                  <a:pt x="1270593" y="1593948"/>
                </a:lnTo>
                <a:cubicBezTo>
                  <a:pt x="1270593" y="1599907"/>
                  <a:pt x="1268226" y="1605621"/>
                  <a:pt x="1264013" y="1609835"/>
                </a:cubicBezTo>
                <a:cubicBezTo>
                  <a:pt x="1259799" y="1614048"/>
                  <a:pt x="1254085" y="1616415"/>
                  <a:pt x="1248126" y="1616415"/>
                </a:cubicBezTo>
                <a:lnTo>
                  <a:pt x="22467" y="1616415"/>
                </a:lnTo>
                <a:cubicBezTo>
                  <a:pt x="10059" y="1616415"/>
                  <a:pt x="0" y="1606356"/>
                  <a:pt x="0" y="1593948"/>
                </a:cubicBezTo>
                <a:lnTo>
                  <a:pt x="0" y="22467"/>
                </a:lnTo>
                <a:cubicBezTo>
                  <a:pt x="0" y="10059"/>
                  <a:pt x="10059" y="0"/>
                  <a:pt x="22467" y="0"/>
                </a:cubicBezTo>
                <a:close/>
              </a:path>
            </a:pathLst>
          </a:custGeom>
          <a:solidFill>
            <a:srgbClr val="305BCE"/>
          </a:solidFill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862821" y="2603067"/>
            <a:ext cx="4824284" cy="6137326"/>
          </a:xfrm>
          <a:custGeom>
            <a:avLst/>
            <a:gdLst/>
            <a:ahLst/>
            <a:cxnLst/>
            <a:rect l="l" t="t" r="r" b="b"/>
            <a:pathLst>
              <a:path w="1270593" h="1616415" extrusionOk="0">
                <a:moveTo>
                  <a:pt x="22467" y="0"/>
                </a:moveTo>
                <a:lnTo>
                  <a:pt x="1248126" y="0"/>
                </a:lnTo>
                <a:cubicBezTo>
                  <a:pt x="1260534" y="0"/>
                  <a:pt x="1270593" y="10059"/>
                  <a:pt x="1270593" y="22467"/>
                </a:cubicBezTo>
                <a:lnTo>
                  <a:pt x="1270593" y="1593948"/>
                </a:lnTo>
                <a:cubicBezTo>
                  <a:pt x="1270593" y="1599907"/>
                  <a:pt x="1268226" y="1605621"/>
                  <a:pt x="1264013" y="1609835"/>
                </a:cubicBezTo>
                <a:cubicBezTo>
                  <a:pt x="1259799" y="1614048"/>
                  <a:pt x="1254085" y="1616415"/>
                  <a:pt x="1248126" y="1616415"/>
                </a:cubicBezTo>
                <a:lnTo>
                  <a:pt x="22467" y="1616415"/>
                </a:lnTo>
                <a:cubicBezTo>
                  <a:pt x="10059" y="1616415"/>
                  <a:pt x="0" y="1606356"/>
                  <a:pt x="0" y="1593948"/>
                </a:cubicBezTo>
                <a:lnTo>
                  <a:pt x="0" y="22467"/>
                </a:lnTo>
                <a:cubicBezTo>
                  <a:pt x="0" y="10059"/>
                  <a:pt x="10059" y="0"/>
                  <a:pt x="22467" y="0"/>
                </a:cubicBezTo>
                <a:close/>
              </a:path>
            </a:pathLst>
          </a:custGeom>
          <a:solidFill>
            <a:srgbClr val="305BCE"/>
          </a:solidFill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12600895" y="2603067"/>
            <a:ext cx="4824284" cy="6137326"/>
          </a:xfrm>
          <a:custGeom>
            <a:avLst/>
            <a:gdLst/>
            <a:ahLst/>
            <a:cxnLst/>
            <a:rect l="l" t="t" r="r" b="b"/>
            <a:pathLst>
              <a:path w="1270593" h="1616415" extrusionOk="0">
                <a:moveTo>
                  <a:pt x="22467" y="0"/>
                </a:moveTo>
                <a:lnTo>
                  <a:pt x="1248126" y="0"/>
                </a:lnTo>
                <a:cubicBezTo>
                  <a:pt x="1260534" y="0"/>
                  <a:pt x="1270593" y="10059"/>
                  <a:pt x="1270593" y="22467"/>
                </a:cubicBezTo>
                <a:lnTo>
                  <a:pt x="1270593" y="1593948"/>
                </a:lnTo>
                <a:cubicBezTo>
                  <a:pt x="1270593" y="1599907"/>
                  <a:pt x="1268226" y="1605621"/>
                  <a:pt x="1264013" y="1609835"/>
                </a:cubicBezTo>
                <a:cubicBezTo>
                  <a:pt x="1259799" y="1614048"/>
                  <a:pt x="1254085" y="1616415"/>
                  <a:pt x="1248126" y="1616415"/>
                </a:cubicBezTo>
                <a:lnTo>
                  <a:pt x="22467" y="1616415"/>
                </a:lnTo>
                <a:cubicBezTo>
                  <a:pt x="10059" y="1616415"/>
                  <a:pt x="0" y="1606356"/>
                  <a:pt x="0" y="1593948"/>
                </a:cubicBezTo>
                <a:lnTo>
                  <a:pt x="0" y="22467"/>
                </a:lnTo>
                <a:cubicBezTo>
                  <a:pt x="0" y="10059"/>
                  <a:pt x="10059" y="0"/>
                  <a:pt x="22467" y="0"/>
                </a:cubicBezTo>
                <a:close/>
              </a:path>
            </a:pathLst>
          </a:custGeom>
          <a:solidFill>
            <a:srgbClr val="305BCE"/>
          </a:solidFill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0790" y="4681450"/>
            <a:ext cx="1248975" cy="13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657" y="4639244"/>
            <a:ext cx="1380150" cy="139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28913" y="4681450"/>
            <a:ext cx="968375" cy="139597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9"/>
          <p:cNvSpPr txBox="1"/>
          <p:nvPr/>
        </p:nvSpPr>
        <p:spPr>
          <a:xfrm>
            <a:off x="1100613" y="716205"/>
            <a:ext cx="13776725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dirty="0"/>
          </a:p>
        </p:txBody>
      </p:sp>
      <p:sp>
        <p:nvSpPr>
          <p:cNvPr id="169" name="Google Shape;169;p19"/>
          <p:cNvSpPr/>
          <p:nvPr/>
        </p:nvSpPr>
        <p:spPr>
          <a:xfrm>
            <a:off x="14924316" y="-2604781"/>
            <a:ext cx="5762073" cy="4504894"/>
          </a:xfrm>
          <a:custGeom>
            <a:avLst/>
            <a:gdLst/>
            <a:ahLst/>
            <a:cxnLst/>
            <a:rect l="l" t="t" r="r" b="b"/>
            <a:pathLst>
              <a:path w="5762073" h="4504894" extrusionOk="0">
                <a:moveTo>
                  <a:pt x="0" y="0"/>
                </a:moveTo>
                <a:lnTo>
                  <a:pt x="5762073" y="0"/>
                </a:lnTo>
                <a:lnTo>
                  <a:pt x="5762073" y="4504893"/>
                </a:lnTo>
                <a:lnTo>
                  <a:pt x="0" y="45048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70" name="Google Shape;170;p19"/>
          <p:cNvSpPr/>
          <p:nvPr/>
        </p:nvSpPr>
        <p:spPr>
          <a:xfrm>
            <a:off x="-1773896" y="9022260"/>
            <a:ext cx="5762073" cy="4504894"/>
          </a:xfrm>
          <a:custGeom>
            <a:avLst/>
            <a:gdLst/>
            <a:ahLst/>
            <a:cxnLst/>
            <a:rect l="l" t="t" r="r" b="b"/>
            <a:pathLst>
              <a:path w="5762073" h="4504894" extrusionOk="0">
                <a:moveTo>
                  <a:pt x="0" y="0"/>
                </a:moveTo>
                <a:lnTo>
                  <a:pt x="5762073" y="0"/>
                </a:lnTo>
                <a:lnTo>
                  <a:pt x="5762073" y="4504893"/>
                </a:lnTo>
                <a:lnTo>
                  <a:pt x="0" y="45048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71" name="Google Shape;171;p19"/>
          <p:cNvSpPr txBox="1"/>
          <p:nvPr/>
        </p:nvSpPr>
        <p:spPr>
          <a:xfrm>
            <a:off x="8056458" y="3050651"/>
            <a:ext cx="1997640" cy="1208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4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0" b="0" i="0" u="none" strike="noStrike" cap="none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02</a:t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6821093" y="6497520"/>
            <a:ext cx="4468500" cy="82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 some code in file</a:t>
            </a:r>
          </a:p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1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Program.cs</a:t>
            </a:r>
            <a:endParaRPr b="1" dirty="0"/>
          </a:p>
        </p:txBody>
      </p:sp>
      <p:sp>
        <p:nvSpPr>
          <p:cNvPr id="173" name="Google Shape;173;p19"/>
          <p:cNvSpPr txBox="1"/>
          <p:nvPr/>
        </p:nvSpPr>
        <p:spPr>
          <a:xfrm>
            <a:off x="2276143" y="3050651"/>
            <a:ext cx="1997640" cy="1208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4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0" b="0" i="0" u="none" strike="noStrike" cap="none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01</a:t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14014217" y="3050651"/>
            <a:ext cx="1997640" cy="1208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4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0" b="0" i="0" u="none" strike="noStrike" cap="none">
                <a:solidFill>
                  <a:srgbClr val="7797ED"/>
                </a:solidFill>
                <a:latin typeface="Paytone One"/>
                <a:ea typeface="Paytone One"/>
                <a:cs typeface="Paytone One"/>
                <a:sym typeface="Paytone One"/>
              </a:rPr>
              <a:t>03</a:t>
            </a:r>
            <a:endParaRPr/>
          </a:p>
        </p:txBody>
      </p:sp>
      <p:sp>
        <p:nvSpPr>
          <p:cNvPr id="175" name="Google Shape;175;p19"/>
          <p:cNvSpPr txBox="1"/>
          <p:nvPr/>
        </p:nvSpPr>
        <p:spPr>
          <a:xfrm>
            <a:off x="1040777" y="6497520"/>
            <a:ext cx="4468500" cy="1497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Install Packages</a:t>
            </a:r>
          </a:p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1" dirty="0" err="1">
                <a:solidFill>
                  <a:srgbClr val="FFFFFF"/>
                </a:solidFill>
                <a:latin typeface="Lato"/>
                <a:ea typeface="Lato"/>
                <a:cs typeface="Lato"/>
              </a:rPr>
              <a:t>NSwag.Annotations</a:t>
            </a:r>
            <a:endParaRPr lang="en-US" sz="2237" b="1" dirty="0">
              <a:solidFill>
                <a:srgbClr val="FFFFFF"/>
              </a:solidFill>
              <a:latin typeface="Lato"/>
              <a:ea typeface="Lato"/>
              <a:cs typeface="Lato"/>
            </a:endParaRPr>
          </a:p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b="1" dirty="0" err="1">
                <a:solidFill>
                  <a:srgbClr val="FFFFFF"/>
                </a:solidFill>
                <a:latin typeface="Lato"/>
                <a:ea typeface="Lato"/>
                <a:cs typeface="Lato"/>
              </a:rPr>
              <a:t>NSwag.AspNetCore</a:t>
            </a:r>
            <a:endParaRPr lang="en-US" sz="2237" b="1" dirty="0">
              <a:solidFill>
                <a:srgbClr val="FFFFFF"/>
              </a:solidFill>
              <a:latin typeface="Lato"/>
              <a:ea typeface="Lato"/>
              <a:cs typeface="Lato"/>
            </a:endParaRPr>
          </a:p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19"/>
          <p:cNvSpPr txBox="1"/>
          <p:nvPr/>
        </p:nvSpPr>
        <p:spPr>
          <a:xfrm>
            <a:off x="12778852" y="6497520"/>
            <a:ext cx="4468500" cy="82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Implement annotations in the</a:t>
            </a:r>
          </a:p>
          <a:p>
            <a:pPr marL="0" marR="0" lvl="1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Controller and in each API call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232" name="Google Shape;232;p21"/>
          <p:cNvSpPr txBox="1"/>
          <p:nvPr/>
        </p:nvSpPr>
        <p:spPr>
          <a:xfrm>
            <a:off x="2197779" y="5908968"/>
            <a:ext cx="13496452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We’re going to explain it in VS Code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804736" y="3253292"/>
            <a:ext cx="14357685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You are going to open configuration editor</a:t>
            </a:r>
          </a:p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IIS</a:t>
            </a:r>
            <a:endParaRPr lang="en-US" sz="6000" b="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E84E188-0A1F-7CB4-BE21-0A2BDC7CED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5739" y="4813762"/>
            <a:ext cx="3556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39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443790" y="3253292"/>
            <a:ext cx="14718632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Navigate to </a:t>
            </a: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Wingdings" pitchFamily="2" charset="2"/>
              </a:rPr>
              <a:t> </a:t>
            </a:r>
            <a:r>
              <a:rPr lang="en-US" sz="60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Wingdings" pitchFamily="2" charset="2"/>
              </a:rPr>
              <a:t>system.webserver</a:t>
            </a: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Wingdings" pitchFamily="2" charset="2"/>
              </a:rPr>
              <a:t>/</a:t>
            </a:r>
            <a:r>
              <a:rPr lang="en-US" sz="60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Wingdings" pitchFamily="2" charset="2"/>
              </a:rPr>
              <a:t>aspNetCore</a:t>
            </a:r>
            <a:endParaRPr lang="en-US" sz="6000" b="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BB724-3B58-F0F7-6BE7-C9DCA0C41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6964" y="4153853"/>
            <a:ext cx="3556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64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443790" y="3253292"/>
            <a:ext cx="14718632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Go to </a:t>
            </a:r>
            <a:r>
              <a:rPr lang="en-US" sz="60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environmentVariables</a:t>
            </a: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and open the box of …</a:t>
            </a:r>
            <a:endParaRPr lang="en-US" sz="6000" b="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6F2000-AFB5-1EFB-021C-957906B1A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5573" y="6393253"/>
            <a:ext cx="14627391" cy="159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808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A8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-2400814" y="7220412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2"/>
                </a:lnTo>
                <a:lnTo>
                  <a:pt x="0" y="494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2" name="Google Shape;192;p21"/>
          <p:cNvSpPr/>
          <p:nvPr/>
        </p:nvSpPr>
        <p:spPr>
          <a:xfrm>
            <a:off x="16272964" y="-1737694"/>
            <a:ext cx="4823268" cy="4940032"/>
          </a:xfrm>
          <a:custGeom>
            <a:avLst/>
            <a:gdLst/>
            <a:ahLst/>
            <a:cxnLst/>
            <a:rect l="l" t="t" r="r" b="b"/>
            <a:pathLst>
              <a:path w="4823268" h="4940032" extrusionOk="0">
                <a:moveTo>
                  <a:pt x="0" y="0"/>
                </a:moveTo>
                <a:lnTo>
                  <a:pt x="4823268" y="0"/>
                </a:lnTo>
                <a:lnTo>
                  <a:pt x="4823268" y="4940033"/>
                </a:lnTo>
                <a:lnTo>
                  <a:pt x="0" y="4940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sp>
        <p:nvSpPr>
          <p:cNvPr id="193" name="Google Shape;193;p21"/>
          <p:cNvSpPr/>
          <p:nvPr/>
        </p:nvSpPr>
        <p:spPr>
          <a:xfrm rot="1767906">
            <a:off x="951245" y="633418"/>
            <a:ext cx="1271847" cy="2057400"/>
          </a:xfrm>
          <a:custGeom>
            <a:avLst/>
            <a:gdLst/>
            <a:ahLst/>
            <a:cxnLst/>
            <a:rect l="l" t="t" r="r" b="b"/>
            <a:pathLst>
              <a:path w="1271847" h="2057400" extrusionOk="0">
                <a:moveTo>
                  <a:pt x="0" y="0"/>
                </a:moveTo>
                <a:lnTo>
                  <a:pt x="1271847" y="0"/>
                </a:lnTo>
                <a:lnTo>
                  <a:pt x="1271847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OM"/>
          </a:p>
        </p:txBody>
      </p:sp>
      <p:grpSp>
        <p:nvGrpSpPr>
          <p:cNvPr id="194" name="Google Shape;194;p21"/>
          <p:cNvGrpSpPr/>
          <p:nvPr/>
        </p:nvGrpSpPr>
        <p:grpSpPr>
          <a:xfrm>
            <a:off x="1122947" y="1706098"/>
            <a:ext cx="15721264" cy="8580901"/>
            <a:chOff x="0" y="-47625"/>
            <a:chExt cx="1270593" cy="325081"/>
          </a:xfrm>
        </p:grpSpPr>
        <p:sp>
          <p:nvSpPr>
            <p:cNvPr id="195" name="Google Shape;195;p21"/>
            <p:cNvSpPr/>
            <p:nvPr/>
          </p:nvSpPr>
          <p:spPr>
            <a:xfrm>
              <a:off x="0" y="0"/>
              <a:ext cx="1270593" cy="277456"/>
            </a:xfrm>
            <a:custGeom>
              <a:avLst/>
              <a:gdLst/>
              <a:ahLst/>
              <a:cxnLst/>
              <a:rect l="l" t="t" r="r" b="b"/>
              <a:pathLst>
                <a:path w="1270593" h="277456" extrusionOk="0">
                  <a:moveTo>
                    <a:pt x="22467" y="0"/>
                  </a:moveTo>
                  <a:lnTo>
                    <a:pt x="1248126" y="0"/>
                  </a:lnTo>
                  <a:cubicBezTo>
                    <a:pt x="1260534" y="0"/>
                    <a:pt x="1270593" y="10059"/>
                    <a:pt x="1270593" y="22467"/>
                  </a:cubicBezTo>
                  <a:lnTo>
                    <a:pt x="1270593" y="254989"/>
                  </a:lnTo>
                  <a:cubicBezTo>
                    <a:pt x="1270593" y="267397"/>
                    <a:pt x="1260534" y="277456"/>
                    <a:pt x="1248126" y="277456"/>
                  </a:cubicBezTo>
                  <a:lnTo>
                    <a:pt x="22467" y="277456"/>
                  </a:lnTo>
                  <a:cubicBezTo>
                    <a:pt x="16508" y="277456"/>
                    <a:pt x="10794" y="275089"/>
                    <a:pt x="6580" y="270876"/>
                  </a:cubicBezTo>
                  <a:cubicBezTo>
                    <a:pt x="2367" y="266662"/>
                    <a:pt x="0" y="260948"/>
                    <a:pt x="0" y="254989"/>
                  </a:cubicBezTo>
                  <a:lnTo>
                    <a:pt x="0" y="22467"/>
                  </a:lnTo>
                  <a:cubicBezTo>
                    <a:pt x="0" y="10059"/>
                    <a:pt x="10059" y="0"/>
                    <a:pt x="22467" y="0"/>
                  </a:cubicBezTo>
                  <a:close/>
                </a:path>
              </a:pathLst>
            </a:custGeom>
            <a:solidFill>
              <a:srgbClr val="305BCE"/>
            </a:solidFill>
            <a:ln w="3810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0" y="-47625"/>
              <a:ext cx="1270593" cy="325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7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2197779" y="754583"/>
            <a:ext cx="12951920" cy="1593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 b="0" i="0" u="none" strike="noStrike" cap="none" dirty="0">
                <a:solidFill>
                  <a:srgbClr val="FFCA04"/>
                </a:solidFill>
                <a:latin typeface="Paytone One"/>
                <a:ea typeface="Paytone One"/>
                <a:cs typeface="Paytone One"/>
                <a:sym typeface="Paytone One"/>
              </a:rPr>
              <a:t>HOW TO IMPLEMENT IT?</a:t>
            </a:r>
            <a:endParaRPr lang="en-US" sz="8800" dirty="0"/>
          </a:p>
        </p:txBody>
      </p:sp>
      <p:sp>
        <p:nvSpPr>
          <p:cNvPr id="4" name="Google Shape;232;p21">
            <a:extLst>
              <a:ext uri="{FF2B5EF4-FFF2-40B4-BE49-F238E27FC236}">
                <a16:creationId xmlns:a16="http://schemas.microsoft.com/office/drawing/2014/main" id="{9FC828C9-1279-998D-B043-771AF106094A}"/>
              </a:ext>
            </a:extLst>
          </p:cNvPr>
          <p:cNvSpPr txBox="1"/>
          <p:nvPr/>
        </p:nvSpPr>
        <p:spPr>
          <a:xfrm>
            <a:off x="1443790" y="3253292"/>
            <a:ext cx="1471863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Click Add</a:t>
            </a:r>
            <a:endParaRPr lang="en-US" sz="6000" b="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880B6FE-F4E6-56D7-96A4-905F48671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788" y="4651362"/>
            <a:ext cx="15260161" cy="256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03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216</Words>
  <Application>Microsoft Macintosh PowerPoint</Application>
  <PresentationFormat>Custom</PresentationFormat>
  <Paragraphs>48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Lato</vt:lpstr>
      <vt:lpstr>Paytone One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Eyad Abdullah Qasim Alhamza</cp:lastModifiedBy>
  <cp:revision>12</cp:revision>
  <dcterms:modified xsi:type="dcterms:W3CDTF">2024-03-20T06:36:06Z</dcterms:modified>
</cp:coreProperties>
</file>